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75" r:id="rId4"/>
    <p:sldId id="270" r:id="rId5"/>
    <p:sldId id="271" r:id="rId6"/>
    <p:sldId id="272" r:id="rId7"/>
    <p:sldId id="276" r:id="rId8"/>
    <p:sldId id="273" r:id="rId9"/>
    <p:sldId id="274" r:id="rId10"/>
    <p:sldId id="264" r:id="rId11"/>
    <p:sldId id="277" r:id="rId12"/>
    <p:sldId id="27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9322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875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8390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3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1324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3848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657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5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999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6347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40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133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979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09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96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19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5C9B6-5863-43F6-AE34-30701BC3DCDA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10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7162" y="1536234"/>
            <a:ext cx="10772775" cy="1096899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 err="1" smtClean="0">
                <a:solidFill>
                  <a:srgbClr val="00B050"/>
                </a:solidFill>
                <a:latin typeface="A97_Oktom_Times" panose="02020500000000000000" pitchFamily="18" charset="0"/>
              </a:rPr>
              <a:t>Сабактын</a:t>
            </a:r>
            <a:r>
              <a:rPr lang="ru-RU" sz="3200" b="1" dirty="0" smtClean="0">
                <a:solidFill>
                  <a:srgbClr val="00B050"/>
                </a:solidFill>
                <a:latin typeface="A97_Oktom_Times" panose="02020500000000000000" pitchFamily="18" charset="0"/>
              </a:rPr>
              <a:t> </a:t>
            </a:r>
            <a:r>
              <a:rPr lang="ru-RU" sz="3200" b="1" dirty="0" err="1" smtClean="0">
                <a:solidFill>
                  <a:srgbClr val="00B050"/>
                </a:solidFill>
                <a:latin typeface="A97_Oktom_Times" panose="02020500000000000000" pitchFamily="18" charset="0"/>
              </a:rPr>
              <a:t>жүрүшү</a:t>
            </a:r>
            <a:r>
              <a:rPr lang="en-US" sz="3200" b="1" dirty="0" smtClean="0">
                <a:solidFill>
                  <a:srgbClr val="00B050"/>
                </a:solidFill>
                <a:latin typeface="A97_Oktom_Times" panose="02020500000000000000" pitchFamily="18" charset="0"/>
              </a:rPr>
              <a:t>:</a:t>
            </a:r>
            <a:endParaRPr lang="ky-KG" sz="3200" b="1" dirty="0">
              <a:solidFill>
                <a:srgbClr val="00B050"/>
              </a:solidFill>
              <a:latin typeface="A97_Oktom_Times" panose="02020500000000000000" pitchFamily="18" charset="0"/>
            </a:endParaRPr>
          </a:p>
          <a:p>
            <a:pPr algn="ctr"/>
            <a:r>
              <a:rPr lang="ky-KG" sz="3200" b="1" dirty="0">
                <a:solidFill>
                  <a:srgbClr val="FF0000"/>
                </a:solidFill>
                <a:latin typeface="A97_Oktom_Times" panose="02020500000000000000" pitchFamily="18" charset="0"/>
              </a:rPr>
              <a:t>    </a:t>
            </a:r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Саламдашуу:</a:t>
            </a:r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Саламатсыңарбы </a:t>
            </a:r>
            <a:r>
              <a:rPr lang="ky-KG" sz="28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балдар</a:t>
            </a:r>
            <a:r>
              <a:rPr lang="en-US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?</a:t>
            </a:r>
            <a:endParaRPr lang="ky-KG" sz="2800" b="1" dirty="0" smtClean="0">
              <a:solidFill>
                <a:srgbClr val="0070C0"/>
              </a:solidFill>
              <a:latin typeface="A97_Oktom_Times" panose="02020500000000000000" pitchFamily="18" charset="0"/>
            </a:endParaRPr>
          </a:p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Окуучулардын маанайын көтөрүү:</a:t>
            </a:r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</a:t>
            </a:r>
          </a:p>
          <a:p>
            <a:pPr algn="ctr"/>
            <a:r>
              <a:rPr lang="ky-KG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Маанайыңар кандай</a:t>
            </a:r>
            <a:r>
              <a:rPr lang="en-US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?</a:t>
            </a:r>
            <a:endParaRPr lang="ky-KG" sz="2800" b="1" dirty="0" smtClean="0">
              <a:solidFill>
                <a:srgbClr val="7030A0"/>
              </a:solidFill>
              <a:latin typeface="A97_Oktom_Times" panose="02020500000000000000" pitchFamily="18" charset="0"/>
            </a:endParaRPr>
          </a:p>
          <a:p>
            <a:pPr algn="ctr"/>
            <a:r>
              <a:rPr lang="ky-KG" sz="2800" dirty="0" smtClean="0">
                <a:solidFill>
                  <a:srgbClr val="002060"/>
                </a:solidFill>
              </a:rPr>
              <a:t>Бири-бирине комплимент </a:t>
            </a:r>
            <a:r>
              <a:rPr lang="ky-KG" sz="2800" dirty="0" smtClean="0">
                <a:solidFill>
                  <a:srgbClr val="002060"/>
                </a:solidFill>
              </a:rPr>
              <a:t>айтуу</a:t>
            </a:r>
            <a:endParaRPr lang="ky-KG" sz="2800" b="1" dirty="0" smtClean="0">
              <a:solidFill>
                <a:srgbClr val="002060"/>
              </a:solidFill>
              <a:latin typeface="A97_Oktom_Times" panose="02020500000000000000" pitchFamily="18" charset="0"/>
            </a:endParaRPr>
          </a:p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Тапшырмасын текшерүү:</a:t>
            </a:r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</a:t>
            </a: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Өтүлгөн тема боюнча суроо жооп!</a:t>
            </a:r>
            <a:endParaRPr lang="ky-KG" sz="2800" b="1" dirty="0" smtClean="0">
              <a:solidFill>
                <a:srgbClr val="7030A0"/>
              </a:solidFill>
              <a:latin typeface="A97_Oktom_Times" panose="0202050000000000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23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>
            <a:off x="1293144" y="1014990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40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Үйгө тапшырма</a:t>
            </a:r>
          </a:p>
          <a:p>
            <a:pPr algn="ctr"/>
            <a:r>
              <a:rPr lang="ky-KG" sz="4000" dirty="0">
                <a:solidFill>
                  <a:srgbClr val="0070C0"/>
                </a:solidFill>
                <a:latin typeface="A97_Oktom_Times" panose="02020500000000000000" pitchFamily="18" charset="0"/>
              </a:rPr>
              <a:t>№398-иш  </a:t>
            </a:r>
            <a:r>
              <a:rPr lang="ky-KG" sz="4000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159-бет</a:t>
            </a:r>
            <a:endParaRPr lang="ru-RU" sz="4000" dirty="0">
              <a:solidFill>
                <a:srgbClr val="0070C0"/>
              </a:solidFill>
              <a:latin typeface="A97_Oktom_Times" panose="02020500000000000000" pitchFamily="18" charset="0"/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442913" y="3550770"/>
            <a:ext cx="10001250" cy="1096899"/>
          </a:xfrm>
        </p:spPr>
        <p:txBody>
          <a:bodyPr>
            <a:noAutofit/>
          </a:bodyPr>
          <a:lstStyle/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Ушуну менен сабагыбыз соңуна чыкты, көңүл буруп активдүү катышканыңарга терең ыраазычылык билдиремин</a:t>
            </a:r>
          </a:p>
          <a:p>
            <a:pPr algn="ctr"/>
            <a:endParaRPr lang="ky-KG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Сак саламатта болгула...</a:t>
            </a:r>
            <a:endParaRPr lang="ru-RU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>
            <a:off x="1293144" y="1014990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40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Үйгө тапшырма</a:t>
            </a:r>
          </a:p>
          <a:p>
            <a:pPr algn="ctr"/>
            <a:r>
              <a:rPr lang="ky-KG" sz="4000" dirty="0">
                <a:solidFill>
                  <a:srgbClr val="0070C0"/>
                </a:solidFill>
                <a:latin typeface="A97_Oktom_Times" panose="02020500000000000000" pitchFamily="18" charset="0"/>
              </a:rPr>
              <a:t>№398-иш  </a:t>
            </a:r>
            <a:r>
              <a:rPr lang="ky-KG" sz="4000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159-бет</a:t>
            </a:r>
            <a:endParaRPr lang="ru-RU" sz="4000" dirty="0">
              <a:solidFill>
                <a:srgbClr val="0070C0"/>
              </a:solidFill>
              <a:latin typeface="A97_Oktom_Times" panose="02020500000000000000" pitchFamily="18" charset="0"/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442913" y="3550770"/>
            <a:ext cx="10001250" cy="1096899"/>
          </a:xfrm>
        </p:spPr>
        <p:txBody>
          <a:bodyPr>
            <a:noAutofit/>
          </a:bodyPr>
          <a:lstStyle/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Ушуну менен сабагыбыз соңуна чыкты, көңүл буруп активдүү катышканыңарга терең ыраазычылык билдиремин</a:t>
            </a:r>
          </a:p>
          <a:p>
            <a:pPr algn="ctr"/>
            <a:endParaRPr lang="ky-KG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Сак саламатта болгула...</a:t>
            </a:r>
            <a:endParaRPr lang="ru-RU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5" y="-76200"/>
            <a:ext cx="13011150" cy="73152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1524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61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>
            <a:off x="1293144" y="1014990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40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Үйгө тапшырма</a:t>
            </a:r>
          </a:p>
          <a:p>
            <a:pPr algn="ctr"/>
            <a:r>
              <a:rPr lang="ky-KG" sz="4000" dirty="0">
                <a:solidFill>
                  <a:srgbClr val="0070C0"/>
                </a:solidFill>
                <a:latin typeface="A97_Oktom_Times" panose="02020500000000000000" pitchFamily="18" charset="0"/>
              </a:rPr>
              <a:t>№398-иш  </a:t>
            </a:r>
            <a:r>
              <a:rPr lang="ky-KG" sz="4000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159-бет</a:t>
            </a:r>
            <a:endParaRPr lang="ru-RU" sz="4000" dirty="0">
              <a:solidFill>
                <a:srgbClr val="0070C0"/>
              </a:solidFill>
              <a:latin typeface="A97_Oktom_Times" panose="02020500000000000000" pitchFamily="18" charset="0"/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442913" y="3550770"/>
            <a:ext cx="10001250" cy="1096899"/>
          </a:xfrm>
        </p:spPr>
        <p:txBody>
          <a:bodyPr>
            <a:noAutofit/>
          </a:bodyPr>
          <a:lstStyle/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Ушуну менен сабагыбыз соңуна чыкты, көңүл буруп активдүү катышканыңарга терең ыраазычылык билдиремин</a:t>
            </a:r>
          </a:p>
          <a:p>
            <a:pPr algn="ctr"/>
            <a:endParaRPr lang="ky-KG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Arbat" panose="02020500000000000000" pitchFamily="18" charset="0"/>
              </a:rPr>
              <a:t>Сак саламатта болгула...</a:t>
            </a:r>
            <a:endParaRPr lang="ru-RU" sz="2800" b="1" dirty="0">
              <a:solidFill>
                <a:srgbClr val="0070C0"/>
              </a:solidFill>
              <a:latin typeface="A97_Oktom_Arbat" panose="02020500000000000000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5" y="-76200"/>
            <a:ext cx="13011150" cy="73152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1524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6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500062"/>
            <a:ext cx="10587036" cy="636124"/>
          </a:xfrm>
        </p:spPr>
        <p:txBody>
          <a:bodyPr/>
          <a:lstStyle/>
          <a:p>
            <a:pPr algn="ctr"/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1</a:t>
            </a:r>
            <a:r>
              <a:rPr lang="ru-RU" sz="32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7</a:t>
            </a:r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-январь                                           Д</a:t>
            </a:r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үйшөнбү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0" y="4405596"/>
            <a:ext cx="10587036" cy="6361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Балдар өткөн темада биз </a:t>
            </a:r>
          </a:p>
          <a:p>
            <a:pPr algn="ctr"/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Саптар жана алар менен болгон амалдар деген теманы өткөнбүз...</a:t>
            </a:r>
          </a:p>
          <a:p>
            <a:pPr algn="ctr"/>
            <a:endParaRPr lang="ky-KG" sz="3200" b="1" dirty="0">
              <a:solidFill>
                <a:srgbClr val="0070C0"/>
              </a:solidFill>
            </a:endParaRPr>
          </a:p>
          <a:p>
            <a:pPr algn="ctr"/>
            <a:r>
              <a:rPr lang="ky-KG" sz="3200" b="1" dirty="0" smtClean="0">
                <a:solidFill>
                  <a:srgbClr val="0070C0"/>
                </a:solidFill>
              </a:rPr>
              <a:t>Келгиле бир эске салып алалы</a:t>
            </a:r>
            <a:endParaRPr lang="ru-RU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79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500062"/>
            <a:ext cx="10587036" cy="636124"/>
          </a:xfrm>
        </p:spPr>
        <p:txBody>
          <a:bodyPr/>
          <a:lstStyle/>
          <a:p>
            <a:pPr algn="ctr"/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22-январь                                           </a:t>
            </a:r>
            <a:r>
              <a:rPr lang="ru-RU" sz="3200" b="1" dirty="0" err="1" smtClean="0">
                <a:solidFill>
                  <a:srgbClr val="0070C0"/>
                </a:solidFill>
                <a:latin typeface="A97_Oktom_Times" panose="02020500000000000000" pitchFamily="18" charset="0"/>
              </a:rPr>
              <a:t>Ишемби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400049" y="2750672"/>
            <a:ext cx="9786937" cy="37644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Сабактын</a:t>
            </a:r>
            <a:r>
              <a:rPr lang="ru-RU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 </a:t>
            </a:r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темасы</a:t>
            </a:r>
            <a:r>
              <a:rPr lang="en-US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: </a:t>
            </a:r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Бөлчөктөрдү кошуу жана кемитүү</a:t>
            </a:r>
          </a:p>
          <a:p>
            <a:pPr algn="l"/>
            <a:r>
              <a:rPr lang="ky-KG" sz="3600" b="1" dirty="0">
                <a:solidFill>
                  <a:srgbClr val="7030A0"/>
                </a:solidFill>
                <a:latin typeface="A97_Oktom_Arbat" panose="02020500000000000000" pitchFamily="18" charset="0"/>
              </a:rPr>
              <a:t>Уюштуруу</a:t>
            </a:r>
            <a:r>
              <a:rPr lang="ky-KG" sz="3600" b="1" dirty="0" smtClean="0">
                <a:solidFill>
                  <a:srgbClr val="7030A0"/>
                </a:solidFill>
                <a:latin typeface="A97_Oktom_Arbat" panose="02020500000000000000" pitchFamily="18" charset="0"/>
              </a:rPr>
              <a:t>:</a:t>
            </a:r>
          </a:p>
          <a:p>
            <a:pPr algn="l"/>
            <a:r>
              <a:rPr lang="ky-KG" sz="3600" dirty="0">
                <a:solidFill>
                  <a:srgbClr val="002060"/>
                </a:solidFill>
                <a:latin typeface="A97_Oktom_Arbat" panose="02020500000000000000" pitchFamily="18" charset="0"/>
              </a:rPr>
              <a:t>Мезгилди, айды, күндү числону суроо менен балдарга кайсы мезгил жагарын бүгүнкү  күндүн жаңылыктарын сурайт.  Бири –бирине комплимент айтуу менен окуучулардын маанайын көтөрүп алат.</a:t>
            </a:r>
            <a:r>
              <a:rPr lang="ky-KG" sz="3600" b="1" dirty="0" smtClean="0">
                <a:solidFill>
                  <a:srgbClr val="002060"/>
                </a:solidFill>
                <a:latin typeface="A97_Oktom_Arbat" panose="02020500000000000000" pitchFamily="18" charset="0"/>
              </a:rPr>
              <a:t> </a:t>
            </a:r>
            <a:endParaRPr lang="ru-RU" sz="3600" dirty="0">
              <a:solidFill>
                <a:srgbClr val="002060"/>
              </a:solidFill>
              <a:latin typeface="A97_Oktom_Arbat" panose="02020500000000000000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56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77836" y="1420085"/>
            <a:ext cx="9844088" cy="3657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y-KG" sz="2800" b="1" dirty="0">
                <a:solidFill>
                  <a:srgbClr val="FF000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Окуучулардын урааны: </a:t>
            </a:r>
            <a:r>
              <a:rPr lang="ky-KG" sz="2800" b="1" dirty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y-KG" sz="2800" b="1" dirty="0" smtClean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2. 3-Бизде </a:t>
            </a:r>
            <a:r>
              <a:rPr lang="ky-KG" sz="2800" b="1" dirty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күч</a:t>
            </a:r>
            <a:r>
              <a:rPr lang="ky-KG" sz="2800" b="1" dirty="0" smtClean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y-KG" sz="2800" b="1" dirty="0" smtClean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Кийин  </a:t>
            </a:r>
            <a:r>
              <a:rPr lang="ky-KG" sz="2800" b="1" dirty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окуучулардын  туулган күндөрүн  суроо менен  жуп санда туулгандар бир топ, так  санда туулгандар, 2- топ болуп, экиге  бөлүнүп, окуучулардын башына кийген ак кагаздан кароналарына өзүнүн туулган күнү жана айы  мугалим тарабынан жабыштырылат</a:t>
            </a:r>
            <a:r>
              <a:rPr lang="ky-KG" sz="2800" b="1" dirty="0" smtClean="0">
                <a:solidFill>
                  <a:srgbClr val="7030A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800" b="1" dirty="0">
              <a:solidFill>
                <a:srgbClr val="7030A0"/>
              </a:solidFill>
              <a:effectLst/>
              <a:latin typeface="A97_Oktom_Arbat" panose="02020500000000000000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4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77836" y="1420085"/>
            <a:ext cx="9844088" cy="456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Жаңы тема:</a:t>
            </a:r>
            <a:r>
              <a:rPr lang="ky-KG" sz="2800" b="1" dirty="0" smtClean="0">
                <a:solidFill>
                  <a:srgbClr val="FF0000"/>
                </a:solidFill>
                <a:latin typeface="A97_Oktom_Arbat" panose="02020500000000000000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y-KG" sz="2800" dirty="0" smtClean="0">
                <a:latin typeface="A97_Oktom_Times" panose="02020500000000000000" pitchFamily="18" charset="0"/>
              </a:rPr>
              <a:t>Жаңы </a:t>
            </a:r>
            <a:r>
              <a:rPr lang="ky-KG" sz="2800" dirty="0">
                <a:latin typeface="A97_Oktom_Times" panose="02020500000000000000" pitchFamily="18" charset="0"/>
              </a:rPr>
              <a:t>теманы түшүндүрүүдө  </a:t>
            </a:r>
            <a:r>
              <a:rPr lang="ky-KG" sz="2800" dirty="0" smtClean="0">
                <a:latin typeface="A97_Oktom_Times" panose="02020500000000000000" pitchFamily="18" charset="0"/>
              </a:rPr>
              <a:t>Кумурска </a:t>
            </a:r>
            <a:r>
              <a:rPr lang="ky-KG" sz="2800" dirty="0">
                <a:latin typeface="A97_Oktom_Times" panose="02020500000000000000" pitchFamily="18" charset="0"/>
              </a:rPr>
              <a:t>жана Ийнелик кирип келишет</a:t>
            </a:r>
            <a:r>
              <a:rPr lang="ky-KG" sz="2800" dirty="0" smtClean="0">
                <a:latin typeface="A97_Oktom_Times" panose="02020500000000000000" pitchFamily="18" charset="0"/>
              </a:rPr>
              <a:t>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y-KG" sz="2800" dirty="0" smtClean="0">
                <a:latin typeface="A97_Oktom_Times" panose="02020500000000000000" pitchFamily="18" charset="0"/>
              </a:rPr>
              <a:t>Алар </a:t>
            </a:r>
            <a:r>
              <a:rPr lang="ky-KG" sz="2800" dirty="0">
                <a:latin typeface="A97_Oktom_Times" panose="02020500000000000000" pitchFamily="18" charset="0"/>
              </a:rPr>
              <a:t>гүлгө конуп ойношот, жыргашат, бийлешет, ырдашат, укташат</a:t>
            </a:r>
            <a:r>
              <a:rPr lang="ky-KG" sz="2800" dirty="0" smtClean="0">
                <a:latin typeface="A97_Oktom_Times" panose="02020500000000000000" pitchFamily="18" charset="0"/>
              </a:rPr>
              <a:t>. Алар </a:t>
            </a:r>
            <a:r>
              <a:rPr lang="ky-KG" sz="2800" dirty="0">
                <a:latin typeface="A97_Oktom_Times" panose="02020500000000000000" pitchFamily="18" charset="0"/>
              </a:rPr>
              <a:t>өздөрүнүн өткөргөн күндөрүнүн канча пайызын кышка камданышат? </a:t>
            </a:r>
            <a:endParaRPr lang="ky-KG" sz="2800" dirty="0" smtClean="0">
              <a:latin typeface="A97_Oktom_Times" panose="02020500000000000000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ky-KG" sz="2800" dirty="0" smtClean="0">
              <a:latin typeface="A97_Oktom_Times" panose="02020500000000000000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ky-KG" sz="2800" dirty="0" smtClean="0">
              <a:latin typeface="A97_Oktom_Times" panose="02020500000000000000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y-KG" sz="2800" dirty="0" smtClean="0">
                <a:solidFill>
                  <a:srgbClr val="FF0000"/>
                </a:solidFill>
                <a:latin typeface="A97_Oktom_Arbat" panose="02020500000000000000" pitchFamily="18" charset="0"/>
              </a:rPr>
              <a:t>Ушул </a:t>
            </a:r>
            <a:r>
              <a:rPr lang="ky-KG" sz="2800" dirty="0">
                <a:solidFill>
                  <a:srgbClr val="FF0000"/>
                </a:solidFill>
                <a:latin typeface="A97_Oktom_Arbat" panose="02020500000000000000" pitchFamily="18" charset="0"/>
              </a:rPr>
              <a:t>суроо менен жаңы тема башталат</a:t>
            </a:r>
            <a:r>
              <a:rPr lang="ky-KG" sz="2800" dirty="0" smtClean="0">
                <a:solidFill>
                  <a:srgbClr val="FF0000"/>
                </a:solidFill>
                <a:latin typeface="A97_Oktom_Arbat" panose="02020500000000000000" pitchFamily="18" charset="0"/>
              </a:rPr>
              <a:t>.</a:t>
            </a:r>
            <a:endParaRPr lang="ru-RU" sz="2800" b="1" dirty="0">
              <a:solidFill>
                <a:srgbClr val="FF0000"/>
              </a:solidFill>
              <a:effectLst/>
              <a:latin typeface="A97_Oktom_Arbat" panose="02020500000000000000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55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/>
              <p:cNvSpPr/>
              <p:nvPr/>
            </p:nvSpPr>
            <p:spPr>
              <a:xfrm>
                <a:off x="163485" y="83486"/>
                <a:ext cx="9844088" cy="66459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y-KG" sz="2800" dirty="0">
                    <a:solidFill>
                      <a:srgbClr val="7030A0"/>
                    </a:solidFill>
                  </a:rPr>
                  <a:t>Адатта биздин айланадагы турмушту сүрөттөө  </a:t>
                </a:r>
                <a:r>
                  <a:rPr lang="ky-KG" sz="2800" dirty="0" smtClean="0">
                    <a:solidFill>
                      <a:srgbClr val="7030A0"/>
                    </a:solidFill>
                  </a:rPr>
                  <a:t>үчүн</a:t>
                </a:r>
              </a:p>
              <a:p>
                <a:pPr algn="ctr"/>
                <a:r>
                  <a:rPr lang="ky-KG" sz="2800" dirty="0" smtClean="0">
                    <a:solidFill>
                      <a:srgbClr val="7030A0"/>
                    </a:solidFill>
                  </a:rPr>
                  <a:t>бүтүн </a:t>
                </a:r>
                <a:r>
                  <a:rPr lang="ky-KG" sz="2800" dirty="0">
                    <a:solidFill>
                      <a:srgbClr val="7030A0"/>
                    </a:solidFill>
                  </a:rPr>
                  <a:t>сандар жетиштүү: </a:t>
                </a:r>
                <a:r>
                  <a:rPr lang="ky-KG" sz="2800" dirty="0">
                    <a:solidFill>
                      <a:srgbClr val="00B0F0"/>
                    </a:solidFill>
                  </a:rPr>
                  <a:t>биз үй-бүлөдө сегиз кишибиз: Жантемир 3 “5” алды; Айбийке 20га чейин санаганды үйрөндү жана башка сыяктуулар.</a:t>
                </a:r>
                <a:endParaRPr lang="ru-RU" sz="2800" dirty="0">
                  <a:solidFill>
                    <a:srgbClr val="00B0F0"/>
                  </a:solidFill>
                </a:endParaRPr>
              </a:p>
              <a:p>
                <a:pPr lvl="0" algn="ctr"/>
                <a:r>
                  <a:rPr lang="ky-KG" sz="2800" dirty="0" smtClean="0"/>
                  <a:t>Чоң </a:t>
                </a:r>
                <a:r>
                  <a:rPr lang="ky-KG" sz="2800" dirty="0"/>
                  <a:t>дарбызды төрт дос жешти- алардын ар бирине төрттөн бир бөлүгү тийди.Төрттөн бир бөлүк  математикалык тилде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ky-KG" sz="2800" dirty="0"/>
                  <a:t>   түрдө жазылат.       </a:t>
                </a:r>
                <a:endParaRPr lang="ru-RU" sz="2800" dirty="0"/>
              </a:p>
              <a:p>
                <a:pPr lvl="0" algn="ctr"/>
                <a:r>
                  <a:rPr lang="ky-KG" sz="2800" dirty="0"/>
                  <a:t>Берметке  эки бөлүк тийди-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ky-KG" sz="2800" dirty="0"/>
                  <a:t>: төрттүн жетиден эки бөлүгү-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7</m:t>
                        </m:r>
                      </m:den>
                    </m:f>
                  </m:oMath>
                </a14:m>
                <a:endParaRPr lang="ru-RU" sz="2800" dirty="0"/>
              </a:p>
              <a:p>
                <a:pPr lvl="0" algn="ctr"/>
                <a:r>
                  <a:rPr lang="ky-KG" sz="2800" dirty="0"/>
                  <a:t>Биз 1-жана экинчи маселени пайдаланган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2  </m:t>
                        </m:r>
                      </m:den>
                    </m:f>
                  </m:oMath>
                </a14:m>
                <a:r>
                  <a:rPr lang="ky-KG" sz="2800" dirty="0"/>
                  <a:t>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ky-KG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y-KG" sz="2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ky-KG" sz="2800" dirty="0"/>
                  <a:t>туюнтмалар жана аларга окшоштор  кадимки бөлчөктөр деп аталат.Мында үстүнө жазылган бөлчөктүн алымы.Астына жазылган бөлчөктүн бөлүмү.</a:t>
                </a:r>
                <a:endParaRPr lang="ru-RU" sz="2800" dirty="0"/>
              </a:p>
            </p:txBody>
          </p:sp>
        </mc:Choice>
        <mc:Fallback xmlns=""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85" y="83486"/>
                <a:ext cx="9844088" cy="6645922"/>
              </a:xfrm>
              <a:prstGeom prst="rect">
                <a:avLst/>
              </a:prstGeom>
              <a:blipFill rotWithShape="0">
                <a:blip r:embed="rId2"/>
                <a:stretch>
                  <a:fillRect t="-1101" r="-1176" b="-17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5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04428" y="424680"/>
            <a:ext cx="98440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y-KG" sz="2800" dirty="0" smtClean="0">
                <a:solidFill>
                  <a:srgbClr val="7030A0"/>
                </a:solidFill>
              </a:rPr>
              <a:t>17.01.2022                                           Дүйшөнбү</a:t>
            </a:r>
            <a:endParaRPr lang="ru-RU" sz="2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0" y="2160221"/>
            <a:ext cx="98440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y-KG" sz="2800" dirty="0" smtClean="0">
                <a:solidFill>
                  <a:srgbClr val="FF0000"/>
                </a:solidFill>
              </a:rPr>
              <a:t>Сабактын темасы: </a:t>
            </a:r>
            <a:r>
              <a:rPr lang="ky-KG" sz="2800" dirty="0" smtClean="0">
                <a:solidFill>
                  <a:srgbClr val="0070C0"/>
                </a:solidFill>
              </a:rPr>
              <a:t>Саптар методу</a:t>
            </a:r>
            <a:endParaRPr lang="ru-RU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18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/>
              <p:cNvSpPr/>
              <p:nvPr/>
            </p:nvSpPr>
            <p:spPr>
              <a:xfrm>
                <a:off x="677836" y="1420085"/>
                <a:ext cx="9844088" cy="35247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y-KG" sz="2800" dirty="0"/>
                  <a:t>Маселен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4;</m:t>
                        </m:r>
                      </m:den>
                    </m:f>
                  </m:oMath>
                </a14:m>
                <a:r>
                  <a:rPr lang="ky-KG" sz="2800" dirty="0"/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ky-KG" sz="2800" dirty="0"/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11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ky-KG" sz="2800" dirty="0"/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25</m:t>
                        </m:r>
                      </m:den>
                    </m:f>
                  </m:oMath>
                </a14:m>
                <a:endParaRPr lang="ru-RU" sz="2800" dirty="0"/>
              </a:p>
              <a:p>
                <a:r>
                  <a:rPr lang="ky-KG" sz="2800" dirty="0"/>
                  <a:t>Бөлчөктөрдү кошуу жана кемитуудө ЭКЖБ тап кийин чыгарабыз.</a:t>
                </a:r>
                <a:endParaRPr lang="ru-RU" sz="2800" dirty="0"/>
              </a:p>
              <a:p>
                <a:r>
                  <a:rPr lang="ky-KG" sz="2800" dirty="0"/>
                  <a:t>Эсептегиле: а)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ky-KG" sz="2800" dirty="0"/>
                  <a:t>  +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ky-KG" sz="2800" dirty="0"/>
                  <a:t> =</a:t>
                </a:r>
                <a14:m>
                  <m:oMath xmlns:m="http://schemas.openxmlformats.org/officeDocument/2006/math">
                    <m:r>
                      <a:rPr lang="ky-KG" sz="2800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ky-KG" sz="2800" dirty="0"/>
                  <a:t>          б)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ky-KG" sz="2800" dirty="0"/>
                  <a:t>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ky-KG" sz="2800" dirty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ky-KG" sz="28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endParaRPr lang="ru-RU" sz="2800" dirty="0"/>
              </a:p>
              <a:p>
                <a:r>
                  <a:rPr lang="ky-KG" sz="2800" dirty="0"/>
                  <a:t>Бышыктоо: Окуучулар  доскага чыгып мисал иштешет.Иштеген суроолорго жооп берген окуучу сыйкырдуу баракчаны ача берет.</a:t>
                </a:r>
                <a:endParaRPr lang="ru-RU" sz="2800" b="1" dirty="0">
                  <a:solidFill>
                    <a:srgbClr val="FF0000"/>
                  </a:solidFill>
                  <a:effectLst/>
                  <a:latin typeface="A97_Oktom_Arbat" panose="02020500000000000000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36" y="1420085"/>
                <a:ext cx="9844088" cy="3524747"/>
              </a:xfrm>
              <a:prstGeom prst="rect">
                <a:avLst/>
              </a:prstGeom>
              <a:blipFill rotWithShape="0">
                <a:blip r:embed="rId2"/>
                <a:stretch>
                  <a:fillRect l="-1238" b="-38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2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92124" y="1577248"/>
            <a:ext cx="984408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Бышыктоо:  </a:t>
            </a:r>
            <a:r>
              <a:rPr lang="ky-KG" sz="2800" dirty="0" smtClean="0"/>
              <a:t>Батманда </a:t>
            </a:r>
            <a:r>
              <a:rPr lang="ky-KG" sz="2800" dirty="0"/>
              <a:t>ийнелик менен кумурсканын сүрөтү жабыштырылган болот</a:t>
            </a:r>
            <a:r>
              <a:rPr lang="ky-KG" sz="2800" dirty="0" smtClean="0"/>
              <a:t>. </a:t>
            </a:r>
          </a:p>
          <a:p>
            <a:r>
              <a:rPr lang="ky-KG" sz="2800" dirty="0" smtClean="0"/>
              <a:t>Алардын </a:t>
            </a:r>
            <a:r>
              <a:rPr lang="ky-KG" sz="2800" dirty="0"/>
              <a:t>жанында билим, аракет,  изденүү деген үч графа жазылат</a:t>
            </a:r>
            <a:r>
              <a:rPr lang="ky-KG" sz="2800" dirty="0" smtClean="0"/>
              <a:t>.</a:t>
            </a:r>
          </a:p>
          <a:p>
            <a:r>
              <a:rPr lang="ky-KG" sz="2800" dirty="0" smtClean="0"/>
              <a:t>Ага </a:t>
            </a:r>
            <a:r>
              <a:rPr lang="ky-KG" sz="2800" dirty="0"/>
              <a:t>окуучулар өз сабактан алган билимдерин бөлүктөрү менен жабыштырышат. </a:t>
            </a:r>
            <a:endParaRPr lang="ky-KG" sz="2800" dirty="0" smtClean="0"/>
          </a:p>
          <a:p>
            <a:r>
              <a:rPr lang="ky-KG" sz="2800" dirty="0" smtClean="0"/>
              <a:t>Кайсы </a:t>
            </a:r>
            <a:r>
              <a:rPr lang="ky-KG" sz="2800" dirty="0"/>
              <a:t>графада көп болсо ошого мугалимдин сөзү </a:t>
            </a:r>
            <a:r>
              <a:rPr lang="ky-KG" sz="2800" dirty="0" smtClean="0"/>
              <a:t>менен </a:t>
            </a:r>
            <a:r>
              <a:rPr lang="ky-KG" sz="2800" dirty="0"/>
              <a:t>жыйынтыкталат.</a:t>
            </a:r>
            <a:endParaRPr lang="ru-RU" sz="2800" b="1" dirty="0">
              <a:solidFill>
                <a:srgbClr val="FF0000"/>
              </a:solidFill>
              <a:effectLst/>
              <a:latin typeface="A97_Oktom_Arbat" panose="02020500000000000000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6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934</TotalTime>
  <Words>341</Words>
  <Application>Microsoft Office PowerPoint</Application>
  <PresentationFormat>Широкоэкранный</PresentationFormat>
  <Paragraphs>53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A97_Oktom_Arbat</vt:lpstr>
      <vt:lpstr>A97_Oktom_Times</vt:lpstr>
      <vt:lpstr>Arial</vt:lpstr>
      <vt:lpstr>Calibri</vt:lpstr>
      <vt:lpstr>Cambria Math</vt:lpstr>
      <vt:lpstr>Times New Roman</vt:lpstr>
      <vt:lpstr>Trebuchet MS</vt:lpstr>
      <vt:lpstr>Wingdings 3</vt:lpstr>
      <vt:lpstr>Грань</vt:lpstr>
      <vt:lpstr>Презентация PowerPoint</vt:lpstr>
      <vt:lpstr>17-январь                                           Дүйшөнбү</vt:lpstr>
      <vt:lpstr>22-январь                                           Ишемби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13-декабрь Сабактын темасы: Функциялар функция жана алардын аргументтери</dc:title>
  <dc:creator>Oma</dc:creator>
  <cp:lastModifiedBy>Oma</cp:lastModifiedBy>
  <cp:revision>32</cp:revision>
  <dcterms:created xsi:type="dcterms:W3CDTF">2021-12-13T05:24:02Z</dcterms:created>
  <dcterms:modified xsi:type="dcterms:W3CDTF">2022-01-25T00:43:57Z</dcterms:modified>
</cp:coreProperties>
</file>

<file path=docProps/thumbnail.jpeg>
</file>